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72" r:id="rId15"/>
    <p:sldId id="267" r:id="rId16"/>
    <p:sldId id="268" r:id="rId1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-296" y="-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June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8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3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June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5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3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1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6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June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5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June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116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cuola.linux.it/doku.php?id=scratc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chool-teacher-teacher-school-148135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girls-boy-jigsaw-puzzle-kids-2782726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girls-boy-jigsaw-puzzle-kids-2782726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olcatteacher.blogspot.com/2017/10/k-6-educational-music-videos-selecting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oolcatteacher.blogspot.com/2017/10/k-6-educational-music-videos-selecting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female-teacher-image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Teacher_writing_on_board.sv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anemtasnem.wixsite.com/my-site-5/%D8%A7%D8%B3%D8%A6%D9%84%D8%A9-%D8%A7%D9%84%D9%85%D9%8A%D8%AA%D8%A7-%D9%85%D8%B9%D8%B1%D9%81%D8%A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anemtasnem.wixsite.com/my-site-5/%D8%A7%D8%B3%D8%A6%D9%84%D8%A9-%D8%A7%D9%84%D9%85%D9%8A%D8%AA%D8%A7-%D9%85%D8%B9%D8%B1%D9%81%D8%A9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freephotos.com/vector-images/diverse-group-of-students-working-on-project-vector-clipart.png.php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335243F2-87BD-4C47-8358-ACFE608D3D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65B33439-EC96-4835-9DF2-CFA3336E0E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10371-C13A-4282-8EFF-7A87E00AD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r>
              <a:rPr lang="ar-SA" dirty="0"/>
              <a:t>حل قضيه-4-</a:t>
            </a:r>
            <a:br>
              <a:rPr lang="ar-SA" dirty="0"/>
            </a:br>
            <a:r>
              <a:rPr lang="ar-SA" dirty="0"/>
              <a:t> الميتا معرفة </a:t>
            </a:r>
            <a:endParaRPr lang="x-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A188E5-A917-4920-BDE2-9F803E9E5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>
            <a:normAutofit lnSpcReduction="10000"/>
          </a:bodyPr>
          <a:lstStyle/>
          <a:p>
            <a:r>
              <a:rPr lang="ar-SA">
                <a:solidFill>
                  <a:schemeClr val="tx2">
                    <a:lumMod val="90000"/>
                  </a:schemeClr>
                </a:solidFill>
              </a:rPr>
              <a:t>اعداد : تسنيم غانم ، لميس أبو فول ، مروة محسن .</a:t>
            </a:r>
            <a:endParaRPr lang="x-none">
              <a:solidFill>
                <a:schemeClr val="tx2">
                  <a:lumMod val="90000"/>
                </a:schemeClr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F2FD01A0-E6FF-41CD-AEBD-279232B90D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18" name="Freeform 78">
              <a:extLst>
                <a:ext uri="{FF2B5EF4-FFF2-40B4-BE49-F238E27FC236}">
                  <a16:creationId xmlns:a16="http://schemas.microsoft.com/office/drawing/2014/main" xmlns="" id="{811C6308-5554-4129-8881-A95AF512C5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9" name="Freeform 79">
              <a:extLst>
                <a:ext uri="{FF2B5EF4-FFF2-40B4-BE49-F238E27FC236}">
                  <a16:creationId xmlns:a16="http://schemas.microsoft.com/office/drawing/2014/main" xmlns="" id="{C28F3A03-B53B-433E-8DF7-6B13336D0A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0" name="Freeform 85">
              <a:extLst>
                <a:ext uri="{FF2B5EF4-FFF2-40B4-BE49-F238E27FC236}">
                  <a16:creationId xmlns:a16="http://schemas.microsoft.com/office/drawing/2014/main" xmlns="" id="{E990BBBC-E616-4D0E-9917-A6CA72AAEA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3C9AA14C-80A4-427C-A911-28CD20C56E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3" name="Freeform 80">
              <a:extLst>
                <a:ext uri="{FF2B5EF4-FFF2-40B4-BE49-F238E27FC236}">
                  <a16:creationId xmlns:a16="http://schemas.microsoft.com/office/drawing/2014/main" xmlns="" id="{EF32CDAF-4619-4949-9516-1E042181EB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4" name="Freeform 84">
              <a:extLst>
                <a:ext uri="{FF2B5EF4-FFF2-40B4-BE49-F238E27FC236}">
                  <a16:creationId xmlns:a16="http://schemas.microsoft.com/office/drawing/2014/main" xmlns="" id="{270C485D-6BA8-4BF7-B72C-2B14A43A66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5" name="Freeform 87">
              <a:extLst>
                <a:ext uri="{FF2B5EF4-FFF2-40B4-BE49-F238E27FC236}">
                  <a16:creationId xmlns:a16="http://schemas.microsoft.com/office/drawing/2014/main" xmlns="" id="{79239B91-4327-43B3-AED5-CB9EC1653B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32F68530-3E51-487A-BEE3-9A1068EE1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7051459" y="1712091"/>
            <a:ext cx="3231844" cy="3700462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8540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B6C119CC-6187-463F-A16D-149467A3C5E7}"/>
              </a:ext>
            </a:extLst>
          </p:cNvPr>
          <p:cNvSpPr txBox="1">
            <a:spLocks/>
          </p:cNvSpPr>
          <p:nvPr/>
        </p:nvSpPr>
        <p:spPr>
          <a:xfrm>
            <a:off x="1630710" y="2261816"/>
            <a:ext cx="9950181" cy="311140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050" b="1" dirty="0">
              <a:solidFill>
                <a:schemeClr val="tx2">
                  <a:lumMod val="50000"/>
                </a:schemeClr>
              </a:solidFill>
              <a:latin typeface="Sakkal Majalla" panose="02000000000000000000" pitchFamily="2" charset="-78"/>
              <a:cs typeface="Traditional Arabic" panose="02010000000000000000" pitchFamily="2" charset="-78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بعد</a:t>
            </a:r>
            <a:r>
              <a:rPr lang="en-US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مشاهدة الفيديو ، وكذلك معرفة المعطيات المعروفة والناقصة للقضية، يطلب من التلاميذ القيام على ورقة بتمثيل</a:t>
            </a: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القضية المطروحة في الفيديو.</a:t>
            </a: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وكذلك نطلب منهم ان يقوم بإدراج المعطيات على شكل متغيرات الى التمثيل الذي رسموه سابقًا. </a:t>
            </a:r>
            <a:endParaRPr lang="en-US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بعد ذلك نطرح على التلميذ الأسئلة الموجودة في مرحلة التمثيل- </a:t>
            </a: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حاول تمثيل القضية .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just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FD55B6A3-16EF-48D5-9457-322C2819A855}"/>
              </a:ext>
            </a:extLst>
          </p:cNvPr>
          <p:cNvSpPr txBox="1">
            <a:spLocks/>
          </p:cNvSpPr>
          <p:nvPr/>
        </p:nvSpPr>
        <p:spPr>
          <a:xfrm>
            <a:off x="8558074" y="1700808"/>
            <a:ext cx="3022817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التمهيد لمرحلة التمثيل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76178A07-B1B6-4227-8CEC-FCFE2E4FA936}"/>
              </a:ext>
            </a:extLst>
          </p:cNvPr>
          <p:cNvSpPr txBox="1">
            <a:spLocks/>
          </p:cNvSpPr>
          <p:nvPr/>
        </p:nvSpPr>
        <p:spPr>
          <a:xfrm>
            <a:off x="622598" y="54436"/>
            <a:ext cx="10971373" cy="10238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8" name="Picture 7" descr="A picture containing text, doll, vector graphics&#10;&#10;Description automatically generated">
            <a:extLst>
              <a:ext uri="{FF2B5EF4-FFF2-40B4-BE49-F238E27FC236}">
                <a16:creationId xmlns:a16="http://schemas.microsoft.com/office/drawing/2014/main" xmlns="" id="{A7E335A1-5059-4856-B563-5A6EE9E44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611109" y="4160822"/>
            <a:ext cx="3326167" cy="239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1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4BABA780-8EB6-4FDE-8826-A14946AB9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692" y="280602"/>
            <a:ext cx="10971373" cy="1023894"/>
          </a:xfrm>
        </p:spPr>
        <p:txBody>
          <a:bodyPr>
            <a:noAutofit/>
          </a:bodyPr>
          <a:lstStyle/>
          <a:p>
            <a:pPr algn="ctr" rtl="1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مهارات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7FC6606C-E3F5-4860-8776-0B64A31D0D9A}"/>
              </a:ext>
            </a:extLst>
          </p:cNvPr>
          <p:cNvSpPr txBox="1">
            <a:spLocks/>
          </p:cNvSpPr>
          <p:nvPr/>
        </p:nvSpPr>
        <p:spPr>
          <a:xfrm>
            <a:off x="7589372" y="1412776"/>
            <a:ext cx="3546395" cy="73586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cs typeface="AGA Dimnah Regular" pitchFamily="2" charset="-78"/>
              </a:rPr>
              <a:t>مرحلة</a:t>
            </a:r>
            <a:r>
              <a:rPr lang="ar-SA" dirty="0">
                <a:ln w="1905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dhabi" panose="01000000000000000000" pitchFamily="2" charset="-78"/>
                <a:cs typeface="AGA Dimnah Regular" pitchFamily="2" charset="-78"/>
              </a:rPr>
              <a:t> </a:t>
            </a:r>
            <a:r>
              <a:rPr lang="ar-SA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cs typeface="AGA Dimnah Regular" pitchFamily="2" charset="-78"/>
              </a:rPr>
              <a:t>التمثيل</a:t>
            </a:r>
            <a:endParaRPr lang="en-US" dirty="0">
              <a:ln w="1905"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991FDD8A-956E-4009-AB60-C57E34E3D0F9}"/>
              </a:ext>
            </a:extLst>
          </p:cNvPr>
          <p:cNvSpPr txBox="1">
            <a:spLocks/>
          </p:cNvSpPr>
          <p:nvPr/>
        </p:nvSpPr>
        <p:spPr>
          <a:xfrm>
            <a:off x="1126654" y="2148639"/>
            <a:ext cx="10009113" cy="394465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3" indent="0">
              <a:buClr>
                <a:schemeClr val="accent1">
                  <a:lumMod val="50000"/>
                </a:schemeClr>
              </a:buClr>
              <a:buNone/>
            </a:pP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9A777BA-C266-4113-9F62-4C26C093EB90}"/>
              </a:ext>
            </a:extLst>
          </p:cNvPr>
          <p:cNvCxnSpPr/>
          <p:nvPr/>
        </p:nvCxnSpPr>
        <p:spPr>
          <a:xfrm>
            <a:off x="3213717" y="4509857"/>
            <a:ext cx="6809173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06AD752D-AE81-4BF9-A1EA-B51F78D64E7E}"/>
              </a:ext>
            </a:extLst>
          </p:cNvPr>
          <p:cNvSpPr/>
          <p:nvPr/>
        </p:nvSpPr>
        <p:spPr>
          <a:xfrm>
            <a:off x="3142694" y="4447715"/>
            <a:ext cx="146483" cy="1615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EBF6907-0661-406C-B86B-A0FC42F45048}"/>
              </a:ext>
            </a:extLst>
          </p:cNvPr>
          <p:cNvSpPr txBox="1"/>
          <p:nvPr/>
        </p:nvSpPr>
        <p:spPr>
          <a:xfrm>
            <a:off x="2496106" y="4315833"/>
            <a:ext cx="793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(0،0)</a:t>
            </a:r>
            <a:endParaRPr lang="x-none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87AA3315-BF6C-4B2C-9ED3-695447F0A1B0}"/>
              </a:ext>
            </a:extLst>
          </p:cNvPr>
          <p:cNvCxnSpPr/>
          <p:nvPr/>
        </p:nvCxnSpPr>
        <p:spPr>
          <a:xfrm flipH="1">
            <a:off x="3213717" y="4811697"/>
            <a:ext cx="67381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303F3C0-7703-41FE-ADF3-173B05A00CA9}"/>
              </a:ext>
            </a:extLst>
          </p:cNvPr>
          <p:cNvCxnSpPr>
            <a:cxnSpLocks/>
          </p:cNvCxnSpPr>
          <p:nvPr/>
        </p:nvCxnSpPr>
        <p:spPr>
          <a:xfrm>
            <a:off x="9951869" y="4679391"/>
            <a:ext cx="0" cy="264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820DD49C-F25E-4C6F-89D6-69891D8D474D}"/>
              </a:ext>
            </a:extLst>
          </p:cNvPr>
          <p:cNvCxnSpPr>
            <a:cxnSpLocks/>
          </p:cNvCxnSpPr>
          <p:nvPr/>
        </p:nvCxnSpPr>
        <p:spPr>
          <a:xfrm>
            <a:off x="3213717" y="4679391"/>
            <a:ext cx="0" cy="264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1FE5CFE-0F53-429C-A0A3-4996B0DB3D88}"/>
              </a:ext>
            </a:extLst>
          </p:cNvPr>
          <p:cNvSpPr txBox="1"/>
          <p:nvPr/>
        </p:nvSpPr>
        <p:spPr>
          <a:xfrm>
            <a:off x="6303145" y="4829499"/>
            <a:ext cx="128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</a:t>
            </a:r>
            <a:endParaRPr lang="x-none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71FECC95-6D35-41A5-B684-A0D8150C2EBB}"/>
              </a:ext>
            </a:extLst>
          </p:cNvPr>
          <p:cNvCxnSpPr/>
          <p:nvPr/>
        </p:nvCxnSpPr>
        <p:spPr>
          <a:xfrm flipV="1">
            <a:off x="6316461" y="2739107"/>
            <a:ext cx="0" cy="173954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37CF63A-D0A6-4141-A5B6-9FC223E277A9}"/>
              </a:ext>
            </a:extLst>
          </p:cNvPr>
          <p:cNvCxnSpPr>
            <a:cxnSpLocks/>
          </p:cNvCxnSpPr>
          <p:nvPr/>
        </p:nvCxnSpPr>
        <p:spPr>
          <a:xfrm>
            <a:off x="6072325" y="2831977"/>
            <a:ext cx="0" cy="1553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09F591E4-FD92-4E13-BAA8-9C9439899BE2}"/>
              </a:ext>
            </a:extLst>
          </p:cNvPr>
          <p:cNvCxnSpPr/>
          <p:nvPr/>
        </p:nvCxnSpPr>
        <p:spPr>
          <a:xfrm>
            <a:off x="5930282" y="2831977"/>
            <a:ext cx="284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80411E15-83E1-4706-AE70-6EAA21DE7EEB}"/>
              </a:ext>
            </a:extLst>
          </p:cNvPr>
          <p:cNvCxnSpPr>
            <a:cxnSpLocks/>
          </p:cNvCxnSpPr>
          <p:nvPr/>
        </p:nvCxnSpPr>
        <p:spPr>
          <a:xfrm>
            <a:off x="5996124" y="4405017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905AFFB7-B18D-487E-9B80-8CFF349BB4A3}"/>
              </a:ext>
            </a:extLst>
          </p:cNvPr>
          <p:cNvSpPr txBox="1"/>
          <p:nvPr/>
        </p:nvSpPr>
        <p:spPr>
          <a:xfrm>
            <a:off x="5713152" y="3482793"/>
            <a:ext cx="346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</a:t>
            </a:r>
            <a:endParaRPr lang="x-none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C3D74908-4642-46A1-B9F9-A786A1891451}"/>
              </a:ext>
            </a:extLst>
          </p:cNvPr>
          <p:cNvCxnSpPr>
            <a:stCxn id="24" idx="3"/>
          </p:cNvCxnSpPr>
          <p:nvPr/>
        </p:nvCxnSpPr>
        <p:spPr>
          <a:xfrm flipV="1">
            <a:off x="3289177" y="2739107"/>
            <a:ext cx="3027284" cy="1761392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81442790-3A3A-4935-AD59-6D2681C416D9}"/>
              </a:ext>
            </a:extLst>
          </p:cNvPr>
          <p:cNvCxnSpPr>
            <a:cxnSpLocks/>
          </p:cNvCxnSpPr>
          <p:nvPr/>
        </p:nvCxnSpPr>
        <p:spPr>
          <a:xfrm>
            <a:off x="6290567" y="2739107"/>
            <a:ext cx="3661301" cy="1739544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E02A686-E035-4A27-9791-B588935638FD}"/>
              </a:ext>
            </a:extLst>
          </p:cNvPr>
          <p:cNvSpPr txBox="1"/>
          <p:nvPr/>
        </p:nvSpPr>
        <p:spPr>
          <a:xfrm>
            <a:off x="3568458" y="2415941"/>
            <a:ext cx="1003172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dirty="0"/>
              <a:t>مسار الكائن 2</a:t>
            </a:r>
            <a:endParaRPr lang="x-none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1AAEE48-604C-49D1-95D7-433A223BC6AB}"/>
              </a:ext>
            </a:extLst>
          </p:cNvPr>
          <p:cNvSpPr txBox="1"/>
          <p:nvPr/>
        </p:nvSpPr>
        <p:spPr>
          <a:xfrm>
            <a:off x="5734651" y="5273368"/>
            <a:ext cx="150439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dirty="0">
                <a:solidFill>
                  <a:schemeClr val="tx1"/>
                </a:solidFill>
              </a:rPr>
              <a:t>مسار الكائن 1 </a:t>
            </a:r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96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712172DF-184E-4F52-8C41-EE2C58A915FF}"/>
              </a:ext>
            </a:extLst>
          </p:cNvPr>
          <p:cNvSpPr txBox="1">
            <a:spLocks/>
          </p:cNvSpPr>
          <p:nvPr/>
        </p:nvSpPr>
        <p:spPr>
          <a:xfrm>
            <a:off x="1054646" y="1901776"/>
            <a:ext cx="10534121" cy="401246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05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Traditional Arabic" panose="02010000000000000000" pitchFamily="2" charset="-78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بعد مشاهدة تشغيل البرنامج في سكراتش ، وكذلك معرفة المعطيات المعروفة والناقصة للقضية، وكذلك تمثيل القضية </a:t>
            </a:r>
            <a:endParaRPr lang="en-GB" sz="240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سنطرح على التلاميذ أسئلة من حياتهم اليومية لتساعدهم لتجزئة القضية المطروحة وليتمكنوا من ربطها مع تلك القضية.</a:t>
            </a: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وفي النهاية سنسألهم ما الهدف الذي علينا تحقيقه من اجل ان تتم عملية</a:t>
            </a:r>
            <a:r>
              <a:rPr lang="en-US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رسم المسار والسباق بشكل ناجح ؟ وذلك لنتأكد </a:t>
            </a: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z="2400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من ادراكهم وفهمهم لنص القضية المطروحة. </a:t>
            </a:r>
            <a:endParaRPr lang="en-US" sz="240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68520517-F5EF-44FB-A321-4247729D0F66}"/>
              </a:ext>
            </a:extLst>
          </p:cNvPr>
          <p:cNvSpPr txBox="1">
            <a:spLocks/>
          </p:cNvSpPr>
          <p:nvPr/>
        </p:nvSpPr>
        <p:spPr>
          <a:xfrm>
            <a:off x="8140824" y="1340768"/>
            <a:ext cx="3447944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التمهيد لمرحلة التجزئة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DEACF9B-4592-4F02-94C5-FD8B9B69A62B}"/>
              </a:ext>
            </a:extLst>
          </p:cNvPr>
          <p:cNvSpPr txBox="1">
            <a:spLocks/>
          </p:cNvSpPr>
          <p:nvPr/>
        </p:nvSpPr>
        <p:spPr>
          <a:xfrm>
            <a:off x="1054646" y="54436"/>
            <a:ext cx="10539325" cy="1023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8" name="Picture 7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xmlns="" id="{DCBF7DC1-9208-42CC-A0FD-650C0CF5BC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054646" y="3828724"/>
            <a:ext cx="2085513" cy="208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50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0D64725B-0366-46C4-8313-2D91A00A1E92}"/>
              </a:ext>
            </a:extLst>
          </p:cNvPr>
          <p:cNvSpPr txBox="1">
            <a:spLocks/>
          </p:cNvSpPr>
          <p:nvPr/>
        </p:nvSpPr>
        <p:spPr>
          <a:xfrm>
            <a:off x="1054646" y="1901776"/>
            <a:ext cx="10534121" cy="401246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05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Traditional Arabic" panose="0201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23A97B43-8EAD-41CC-97AE-860A0F29F7C7}"/>
              </a:ext>
            </a:extLst>
          </p:cNvPr>
          <p:cNvSpPr txBox="1">
            <a:spLocks/>
          </p:cNvSpPr>
          <p:nvPr/>
        </p:nvSpPr>
        <p:spPr>
          <a:xfrm>
            <a:off x="8140824" y="1340768"/>
            <a:ext cx="3447944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مرحلة التجزئة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AB1D680-A3B2-40A2-8082-FF85B9F7DB85}"/>
              </a:ext>
            </a:extLst>
          </p:cNvPr>
          <p:cNvSpPr txBox="1">
            <a:spLocks/>
          </p:cNvSpPr>
          <p:nvPr/>
        </p:nvSpPr>
        <p:spPr>
          <a:xfrm>
            <a:off x="1054646" y="94864"/>
            <a:ext cx="10539325" cy="102389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xmlns="" id="{AB238887-8009-4718-B35F-D7BF46D59E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054646" y="3828724"/>
            <a:ext cx="2085513" cy="20855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740B65-42DA-46C3-BE8B-3DA08EF5C8AC}"/>
              </a:ext>
            </a:extLst>
          </p:cNvPr>
          <p:cNvSpPr txBox="1"/>
          <p:nvPr/>
        </p:nvSpPr>
        <p:spPr>
          <a:xfrm>
            <a:off x="3657599" y="2086252"/>
            <a:ext cx="769694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الأولى : </a:t>
            </a:r>
            <a:r>
              <a:rPr lang="ar-SA" sz="2000" dirty="0"/>
              <a:t>نقوم برسم القطعة المستقيمة الموازية لمحور </a:t>
            </a:r>
            <a:r>
              <a:rPr lang="en-GB" sz="2000" dirty="0"/>
              <a:t>X</a:t>
            </a:r>
            <a:r>
              <a:rPr lang="ar-SA" sz="2000" dirty="0"/>
              <a:t>  نبدأ بالنقطة الصفرية  ونتجه يمينا مع تغير احداثي ال </a:t>
            </a:r>
            <a:r>
              <a:rPr lang="en-US" sz="2000" dirty="0"/>
              <a:t>X</a:t>
            </a:r>
            <a:r>
              <a:rPr lang="ar-SA" sz="2000" dirty="0"/>
              <a:t> فقط ، مثلا : طول القطعة 80 فان احداثي نقطه النهاية سيكون (80،0) .</a:t>
            </a:r>
          </a:p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الثانية : </a:t>
            </a:r>
            <a:r>
              <a:rPr lang="ar-SA" sz="2000" dirty="0"/>
              <a:t>وضع نقطه الارتفاع والتي تشكل مسار الكائن الثاني ، نقوم بجعل القلم يصل لمنتصف القطعة عن طريق العمليات الحسابية ثم نأخذ من المستخدم قيمه الارتفاع ويخرج القلم عموديا للوصول للارتفاع المطلوب </a:t>
            </a:r>
          </a:p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الثالثة : </a:t>
            </a:r>
            <a:r>
              <a:rPr lang="ar-SA" sz="2000" dirty="0"/>
              <a:t>وضع كائنات النقاط على الأماكن المناسبة ، ، يتم وضعها من خلال التوجه لمكان القلم او من خلال الاحداثي .</a:t>
            </a:r>
          </a:p>
          <a:p>
            <a:pPr algn="r" rtl="1"/>
            <a:r>
              <a:rPr lang="ar-SA" sz="2000" u="sng" dirty="0"/>
              <a:t>الخطوة الرابعة: </a:t>
            </a:r>
            <a:r>
              <a:rPr lang="ar-SA" sz="2000" dirty="0"/>
              <a:t>اظهار الكائنين للتحرك في المسارات ويتم سيرهما حسب لبنه توجه لمكان كائنات النقاط . </a:t>
            </a:r>
          </a:p>
        </p:txBody>
      </p:sp>
    </p:spTree>
    <p:extLst>
      <p:ext uri="{BB962C8B-B14F-4D97-AF65-F5344CB8AC3E}">
        <p14:creationId xmlns:p14="http://schemas.microsoft.com/office/powerpoint/2010/main" val="3880440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99A5ABD2-6F66-417C-A5BC-7CD74AA02410}"/>
              </a:ext>
            </a:extLst>
          </p:cNvPr>
          <p:cNvSpPr txBox="1">
            <a:spLocks/>
          </p:cNvSpPr>
          <p:nvPr/>
        </p:nvSpPr>
        <p:spPr>
          <a:xfrm>
            <a:off x="1054646" y="2516885"/>
            <a:ext cx="10534121" cy="31825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05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Traditional Arabic" panose="0201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53427A6-9155-4B6A-A6CC-507DCA08F8C8}"/>
              </a:ext>
            </a:extLst>
          </p:cNvPr>
          <p:cNvSpPr txBox="1">
            <a:spLocks/>
          </p:cNvSpPr>
          <p:nvPr/>
        </p:nvSpPr>
        <p:spPr>
          <a:xfrm>
            <a:off x="8140823" y="1965602"/>
            <a:ext cx="3447944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التمهيد لمرحلة التخطيط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19ED0736-8343-46E8-B11C-6B9B85569A67}"/>
              </a:ext>
            </a:extLst>
          </p:cNvPr>
          <p:cNvSpPr txBox="1">
            <a:spLocks/>
          </p:cNvSpPr>
          <p:nvPr/>
        </p:nvSpPr>
        <p:spPr>
          <a:xfrm>
            <a:off x="1049442" y="463223"/>
            <a:ext cx="10539325" cy="102389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7" name="Picture 6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xmlns="" id="{0F3BBB0E-C058-4E75-8696-63E62200533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17124" y="328655"/>
            <a:ext cx="2919396" cy="16369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6F26849-BD6F-400A-9579-511C4C729235}"/>
              </a:ext>
            </a:extLst>
          </p:cNvPr>
          <p:cNvSpPr txBox="1"/>
          <p:nvPr/>
        </p:nvSpPr>
        <p:spPr>
          <a:xfrm>
            <a:off x="1049442" y="2857649"/>
            <a:ext cx="101896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نعرض امامهم مرة أخرى المشروع ، ونطلب منهم ان يركزوا جيدًا في العمليات التي تحصل بين الكائنات </a:t>
            </a:r>
          </a:p>
          <a:p>
            <a:pPr marL="0" lv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نقوم بإرشادهم في حال لم يتوصلوا الى النتيجة المطلوبة من خلال التركيز على اتجاه حركه الكائنات واوقات ظهورها واختفائها </a:t>
            </a:r>
          </a:p>
          <a:p>
            <a:pPr marL="0" lv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بعد ذلك، سنطرح على التلاميذ أسئلة  لمعرفة خطوات الحل التي يفكرون فيها وما هي توجهاتهم للوصول للحل.</a:t>
            </a:r>
          </a:p>
          <a:p>
            <a:pPr marL="0" lv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وفي النهاية سنسألهم ما هي الصعوبات التي من الممكن ان يواجهوها عندما يريدون</a:t>
            </a:r>
            <a:endParaRPr lang="en-US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حل هذه القضية من خلال بيئة سكراتش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436093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99A5ABD2-6F66-417C-A5BC-7CD74AA02410}"/>
              </a:ext>
            </a:extLst>
          </p:cNvPr>
          <p:cNvSpPr txBox="1">
            <a:spLocks/>
          </p:cNvSpPr>
          <p:nvPr/>
        </p:nvSpPr>
        <p:spPr>
          <a:xfrm>
            <a:off x="1054646" y="2516885"/>
            <a:ext cx="10534121" cy="31825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05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Traditional Arabic" panose="020100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53427A6-9155-4B6A-A6CC-507DCA08F8C8}"/>
              </a:ext>
            </a:extLst>
          </p:cNvPr>
          <p:cNvSpPr txBox="1">
            <a:spLocks/>
          </p:cNvSpPr>
          <p:nvPr/>
        </p:nvSpPr>
        <p:spPr>
          <a:xfrm>
            <a:off x="9339309" y="1965602"/>
            <a:ext cx="2249458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مرحلة التخطيط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19ED0736-8343-46E8-B11C-6B9B85569A67}"/>
              </a:ext>
            </a:extLst>
          </p:cNvPr>
          <p:cNvSpPr txBox="1">
            <a:spLocks/>
          </p:cNvSpPr>
          <p:nvPr/>
        </p:nvSpPr>
        <p:spPr>
          <a:xfrm>
            <a:off x="1049442" y="463223"/>
            <a:ext cx="10539325" cy="102389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7" name="Picture 6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xmlns="" id="{0F3BBB0E-C058-4E75-8696-63E62200533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17124" y="328655"/>
            <a:ext cx="2919396" cy="16369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2A454AD-262C-499A-8EB0-66C0091CC670}"/>
              </a:ext>
            </a:extLst>
          </p:cNvPr>
          <p:cNvSpPr txBox="1"/>
          <p:nvPr/>
        </p:nvSpPr>
        <p:spPr>
          <a:xfrm>
            <a:off x="1775533" y="2718513"/>
            <a:ext cx="97121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الأولى : </a:t>
            </a:r>
            <a:r>
              <a:rPr lang="ar-SA" sz="2000" dirty="0"/>
              <a:t>نقوم برسم القطعة المستقيمة الموازية لمحور </a:t>
            </a:r>
            <a:r>
              <a:rPr lang="en-GB" sz="2000" dirty="0"/>
              <a:t>X</a:t>
            </a:r>
            <a:r>
              <a:rPr lang="ar-SA" sz="2000" dirty="0"/>
              <a:t>  نبدأ بالنقطة الصفرية  ونتجه يمينا مع تغير احداثي ال </a:t>
            </a:r>
            <a:r>
              <a:rPr lang="en-US" sz="2000" dirty="0"/>
              <a:t>X</a:t>
            </a:r>
            <a:r>
              <a:rPr lang="ar-SA" sz="2000" dirty="0"/>
              <a:t> فقط ، مثلا : طول القطعة 80 فان احداثي نقطه النهاية سيكون (80،0) .</a:t>
            </a:r>
          </a:p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الثانية : </a:t>
            </a:r>
            <a:r>
              <a:rPr lang="ar-SA" sz="2000" dirty="0"/>
              <a:t>وضع نقطه الارتفاع والتي تشكل مسار الكائن الثاني ، نقوم بجعل القلم يصل لمنتصف القطعة عن طريق العمليات الحسابية ثم نأخذ من المستخدم قيمه الارتفاع ويخرج القلم عموديا للوصول للارتفاع المطلوب </a:t>
            </a:r>
          </a:p>
          <a:p>
            <a:pPr algn="r" rtl="1"/>
            <a:r>
              <a:rPr lang="ar-SA" sz="2000" u="sng" dirty="0">
                <a:solidFill>
                  <a:schemeClr val="tx2">
                    <a:lumMod val="75000"/>
                  </a:schemeClr>
                </a:solidFill>
              </a:rPr>
              <a:t>الخطوة الثالثة : </a:t>
            </a:r>
            <a:r>
              <a:rPr lang="ar-SA" sz="2000" dirty="0"/>
              <a:t>وضع كائنات النقاط على الأماكن المناسبة ، ، يتم وضعها من خلال التوجه لمكان القلم او من خلال الاحداثي .</a:t>
            </a:r>
          </a:p>
          <a:p>
            <a:pPr algn="r" rtl="1"/>
            <a:r>
              <a:rPr lang="ar-SA" sz="2000" u="sng" dirty="0"/>
              <a:t>الخطوة الرابعة: </a:t>
            </a:r>
            <a:r>
              <a:rPr lang="ar-SA" sz="2000" dirty="0"/>
              <a:t>اظهار الكائنين للتحرك في المسارات ويتم سيرهما حسب لبنه توجه لمكان كائنات النقاط . </a:t>
            </a:r>
          </a:p>
        </p:txBody>
      </p:sp>
    </p:spTree>
    <p:extLst>
      <p:ext uri="{BB962C8B-B14F-4D97-AF65-F5344CB8AC3E}">
        <p14:creationId xmlns:p14="http://schemas.microsoft.com/office/powerpoint/2010/main" val="4214320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C94859A5-10F3-4F79-BA42-982758CAEAF1}"/>
              </a:ext>
            </a:extLst>
          </p:cNvPr>
          <p:cNvSpPr txBox="1">
            <a:spLocks/>
          </p:cNvSpPr>
          <p:nvPr/>
        </p:nvSpPr>
        <p:spPr>
          <a:xfrm>
            <a:off x="2716567" y="1923610"/>
            <a:ext cx="8943221" cy="3555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بعدما يقوم التلميذ باتباع الخطوات التي وضعها، وينفذها من خلال بيئة سكراتش، سيقوم المعلم </a:t>
            </a:r>
          </a:p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بطرح أسئلة على التلميذ لفحص صحة حلّه.</a:t>
            </a:r>
          </a:p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وكذلك سيطرح المعلم سؤالًا مهمًا الا وهو:</a:t>
            </a:r>
          </a:p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"كيف تعامل كل واحد منكم</a:t>
            </a:r>
            <a:r>
              <a:rPr lang="en-US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مع الصعوبات التي واجهتموها خلال التنفيذ على بيئة سكراتش ".</a:t>
            </a:r>
          </a:p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سيطرح سؤالًا ختاميًا والذي ينص على:</a:t>
            </a:r>
          </a:p>
          <a:p>
            <a:pPr marL="0" indent="0" algn="r" rtl="1" fontAlgn="base">
              <a:buClr>
                <a:schemeClr val="accent1">
                  <a:lumMod val="50000"/>
                </a:schemeClr>
              </a:buClr>
              <a:buNone/>
            </a:pPr>
            <a:r>
              <a:rPr lang="ar-SA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"هل هنالك طريقةً أخرى لحل هذه القضية ".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7166AF60-2999-4B3E-ABF6-32BD786D3B74}"/>
              </a:ext>
            </a:extLst>
          </p:cNvPr>
          <p:cNvSpPr txBox="1">
            <a:spLocks/>
          </p:cNvSpPr>
          <p:nvPr/>
        </p:nvSpPr>
        <p:spPr>
          <a:xfrm>
            <a:off x="8211844" y="1379281"/>
            <a:ext cx="3447944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مرحلة التقييم  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870EFDFE-F245-4062-BCD6-300C64E4AD89}"/>
              </a:ext>
            </a:extLst>
          </p:cNvPr>
          <p:cNvSpPr txBox="1">
            <a:spLocks/>
          </p:cNvSpPr>
          <p:nvPr/>
        </p:nvSpPr>
        <p:spPr>
          <a:xfrm>
            <a:off x="1049442" y="463223"/>
            <a:ext cx="10539325" cy="102389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pic>
        <p:nvPicPr>
          <p:cNvPr id="13" name="Picture 12" descr="A picture containing text, doll&#10;&#10;Description automatically generated">
            <a:extLst>
              <a:ext uri="{FF2B5EF4-FFF2-40B4-BE49-F238E27FC236}">
                <a16:creationId xmlns:a16="http://schemas.microsoft.com/office/drawing/2014/main" xmlns="" id="{A7A0E281-43FE-4A4C-9147-037ED5A04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-301840" y="1312593"/>
            <a:ext cx="3712983" cy="379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1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835ECF-41C1-4812-AE15-D0B13A532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16" y="647775"/>
            <a:ext cx="10909745" cy="781530"/>
          </a:xfrm>
        </p:spPr>
        <p:txBody>
          <a:bodyPr>
            <a:noAutofit/>
          </a:bodyPr>
          <a:lstStyle/>
          <a:p>
            <a:pPr algn="ctr" rtl="1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قضية الميتا معرفة الرياضية</a:t>
            </a:r>
            <a:r>
              <a:rPr lang="en-GB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 </a:t>
            </a:r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البرمجية :</a:t>
            </a:r>
            <a:endParaRPr lang="x-none" sz="1600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5326C2-0B5A-4425-9A01-1E18BC617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23" y="1669002"/>
            <a:ext cx="10995565" cy="3799644"/>
          </a:xfrm>
        </p:spPr>
        <p:txBody>
          <a:bodyPr/>
          <a:lstStyle/>
          <a:p>
            <a:pPr algn="ctr" rtl="1"/>
            <a:r>
              <a:rPr lang="ar-SA" sz="2400" dirty="0">
                <a:solidFill>
                  <a:schemeClr val="tx1"/>
                </a:solidFill>
              </a:rPr>
              <a:t>قم ببناء برنامج يستقبل من المستخدم </a:t>
            </a:r>
            <a:r>
              <a:rPr lang="ar-JO" sz="2400" dirty="0">
                <a:solidFill>
                  <a:schemeClr val="tx1"/>
                </a:solidFill>
              </a:rPr>
              <a:t>طول </a:t>
            </a:r>
            <a:r>
              <a:rPr lang="ar-SA" sz="2400" dirty="0">
                <a:solidFill>
                  <a:schemeClr val="tx1"/>
                </a:solidFill>
              </a:rPr>
              <a:t>قطعة مستقيمة، ويبدأ برسم هذه القطعة من النقطة (0,0) بشكل أفقي باتجاه اليمين. بعدها يستقبل من المستخدم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SA" sz="2400" dirty="0">
                <a:solidFill>
                  <a:schemeClr val="tx1"/>
                </a:solidFill>
              </a:rPr>
              <a:t>بُعد نقطة عاموديا عن منتصف القطعة المستقيمة من فوقها، ويرسم مثلثا يمر في أطراف القطعة المستقيمة والنقطة الموجودة فوق منتصف القطعة. </a:t>
            </a:r>
          </a:p>
          <a:p>
            <a:pPr algn="ctr" rtl="1"/>
            <a:r>
              <a:rPr lang="ar-SA" sz="2400" dirty="0">
                <a:solidFill>
                  <a:schemeClr val="tx1"/>
                </a:solidFill>
              </a:rPr>
              <a:t>بعد انتهاء الرسم يظهر كائنان في النقطة (0,0)، ويبدآن بالتحرك </a:t>
            </a:r>
            <a:r>
              <a:rPr lang="ar-SA" sz="2400" b="1" u="sng" dirty="0">
                <a:solidFill>
                  <a:schemeClr val="tx1"/>
                </a:solidFill>
              </a:rPr>
              <a:t>بنفس السرعة</a:t>
            </a:r>
            <a:r>
              <a:rPr lang="ar-SA" sz="2400" dirty="0">
                <a:solidFill>
                  <a:schemeClr val="tx1"/>
                </a:solidFill>
              </a:rPr>
              <a:t>، بحيث يتحرك الأول على </a:t>
            </a:r>
            <a:r>
              <a:rPr lang="ar-JO" sz="2400" dirty="0">
                <a:solidFill>
                  <a:schemeClr val="tx1"/>
                </a:solidFill>
              </a:rPr>
              <a:t>طول </a:t>
            </a:r>
            <a:r>
              <a:rPr lang="ar-SA" sz="2400" dirty="0">
                <a:solidFill>
                  <a:schemeClr val="tx1"/>
                </a:solidFill>
              </a:rPr>
              <a:t>القطعة </a:t>
            </a:r>
            <a:r>
              <a:rPr lang="ar-JO" sz="2400" dirty="0">
                <a:solidFill>
                  <a:schemeClr val="tx1"/>
                </a:solidFill>
              </a:rPr>
              <a:t>المستقيم</a:t>
            </a:r>
            <a:r>
              <a:rPr lang="ar-SA" sz="2400" dirty="0">
                <a:solidFill>
                  <a:schemeClr val="tx1"/>
                </a:solidFill>
              </a:rPr>
              <a:t>ة</a:t>
            </a:r>
            <a:r>
              <a:rPr lang="ar-JO" sz="2400" dirty="0">
                <a:solidFill>
                  <a:schemeClr val="tx1"/>
                </a:solidFill>
              </a:rPr>
              <a:t> ال</a:t>
            </a:r>
            <a:r>
              <a:rPr lang="ar-SA" sz="2400" dirty="0">
                <a:solidFill>
                  <a:schemeClr val="tx1"/>
                </a:solidFill>
              </a:rPr>
              <a:t>أ</a:t>
            </a:r>
            <a:r>
              <a:rPr lang="ar-JO" sz="2400" dirty="0">
                <a:solidFill>
                  <a:schemeClr val="tx1"/>
                </a:solidFill>
              </a:rPr>
              <a:t>فقي</a:t>
            </a:r>
            <a:r>
              <a:rPr lang="ar-SA" sz="2400" dirty="0">
                <a:solidFill>
                  <a:schemeClr val="tx1"/>
                </a:solidFill>
              </a:rPr>
              <a:t>ة حتى يصل لطرفها الآخر، أما الثاني فيتحرك ليصل إلى الطرف الآخر شرط أن </a:t>
            </a:r>
            <a:r>
              <a:rPr lang="ar-JO" sz="2400" dirty="0">
                <a:solidFill>
                  <a:schemeClr val="tx1"/>
                </a:solidFill>
              </a:rPr>
              <a:t>يمر </a:t>
            </a:r>
            <a:r>
              <a:rPr lang="ar-SA" sz="2400" dirty="0">
                <a:solidFill>
                  <a:schemeClr val="tx1"/>
                </a:solidFill>
              </a:rPr>
              <a:t>في</a:t>
            </a:r>
            <a:r>
              <a:rPr lang="ar-JO" sz="2400" dirty="0">
                <a:solidFill>
                  <a:schemeClr val="tx1"/>
                </a:solidFill>
              </a:rPr>
              <a:t> </a:t>
            </a:r>
            <a:r>
              <a:rPr lang="ar-SA" sz="2400" dirty="0">
                <a:solidFill>
                  <a:schemeClr val="tx1"/>
                </a:solidFill>
              </a:rPr>
              <a:t>النقطة الموجودة عاموديا فوق منتصف القطعة المستقيمة.</a:t>
            </a:r>
          </a:p>
          <a:p>
            <a:pPr marL="36900" indent="0" algn="ctr" rtl="1">
              <a:buNone/>
            </a:pPr>
            <a:r>
              <a:rPr lang="ar-SA" sz="2400" dirty="0"/>
              <a:t>يقوم المستخدم بتشغيل البرنامج عدة مرات بمعطيات مختلفة حتى يصل إلى ادعاءات رياضية مناسبة لما قد يستنتجه.</a:t>
            </a:r>
            <a:r>
              <a:rPr lang="ar-JO" sz="2400" dirty="0"/>
              <a:t> </a:t>
            </a:r>
            <a:endParaRPr lang="ar-SA" sz="2400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6527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CDF1A1-253D-49CA-8216-C98DF365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378" y="619200"/>
            <a:ext cx="10604943" cy="685817"/>
          </a:xfrm>
        </p:spPr>
        <p:txBody>
          <a:bodyPr/>
          <a:lstStyle/>
          <a:p>
            <a:pPr algn="ctr" rtl="1"/>
            <a:r>
              <a:rPr lang="ar-SA" sz="4400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استخدام بيئة سكراتش واستدعائها لمسار الميتا معرفة</a:t>
            </a:r>
            <a:endParaRPr lang="x-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xmlns="" id="{79857DB9-6D59-4601-A4FC-BBFE4FB6055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72863" y="1518081"/>
            <a:ext cx="11452194" cy="11185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ar-SA" sz="2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سبب اختيارنا لبيئة سكراتش للعمل بها على</a:t>
            </a:r>
            <a:r>
              <a:rPr lang="en-US" sz="2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مدار مشروع التخرج في جميع الفعاليات والنشاطات والقضايا الموجودة فيه، لأن بيئة سكراتش تتيح للتلاميذ عدة امور وهي:</a:t>
            </a:r>
            <a:endParaRPr lang="en-US" sz="2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xmlns="" id="{F3312E4B-3248-42BC-AFEF-4EA7CE773D39}"/>
              </a:ext>
            </a:extLst>
          </p:cNvPr>
          <p:cNvSpPr txBox="1">
            <a:spLocks/>
          </p:cNvSpPr>
          <p:nvPr/>
        </p:nvSpPr>
        <p:spPr>
          <a:xfrm>
            <a:off x="372862" y="2657620"/>
            <a:ext cx="11452194" cy="35811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1050" b="1" dirty="0">
              <a:solidFill>
                <a:schemeClr val="tx2">
                  <a:lumMod val="50000"/>
                </a:schemeClr>
              </a:solidFill>
              <a:latin typeface="Sakkal Majalla" panose="02000000000000000000" pitchFamily="2" charset="-78"/>
              <a:cs typeface="Traditional Arabic" panose="02010000000000000000" pitchFamily="2" charset="-78"/>
            </a:endParaRPr>
          </a:p>
          <a:p>
            <a:pPr algn="r" rt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قبل البدء بالعمل في البيئة يقوم التلميذ </a:t>
            </a: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بتجميع كافة المعطيات للقضية المطروحة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والتي سيستعملها في القضية.</a:t>
            </a:r>
          </a:p>
          <a:p>
            <a:pPr algn="r" rt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أن يتعلّم التلميذ أنّه  يجب </a:t>
            </a: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تجزئه القضية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قبل البدء بحلها.</a:t>
            </a:r>
          </a:p>
          <a:p>
            <a:pPr algn="r" rt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تمثيل القضية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أي أن البيئة تتيح رسم القضية على الشاشة امام التلميذ.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على التلميذ ان </a:t>
            </a: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يقوم بالتخطيط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ويكتب الخطوات التي عليه اتباعها امامه لحل القضية.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خلال عمل التلميذ على بيئة سكراتش، </a:t>
            </a: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سيراقب بصورة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مباشرة حله </a:t>
            </a:r>
            <a:r>
              <a:rPr lang="ar-SA" sz="2400" b="1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وسيقيّمه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وإن كان هناك حاجة للتعديل والتحسين يقوم بذلك.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Font typeface="The Hand Extrablack" panose="03070A02030502020204" pitchFamily="66" charset="0"/>
              <a:buNone/>
            </a:pPr>
            <a:r>
              <a:rPr lang="ar-SA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من هنا نرى بأنّ بيئة سكراتش تحقق أغلب مهارات الميتا معرفة.</a:t>
            </a:r>
            <a:endParaRPr lang="en-US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2B34CAD-508A-4C07-B5EE-C9DF8EA66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46" y="371385"/>
            <a:ext cx="1093233" cy="1316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E5F5ABA-BF44-4674-AD9F-F6CB4689C3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4276">
            <a:off x="9125242" y="5731918"/>
            <a:ext cx="1095380" cy="118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723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AFEAFAD-8439-4D1A-9E75-72697E3BF5A1}"/>
              </a:ext>
            </a:extLst>
          </p:cNvPr>
          <p:cNvSpPr txBox="1">
            <a:spLocks/>
          </p:cNvSpPr>
          <p:nvPr/>
        </p:nvSpPr>
        <p:spPr>
          <a:xfrm>
            <a:off x="610313" y="285256"/>
            <a:ext cx="10971373" cy="102389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الحاجة للمعلومات الرياضية ومساهمتها في تطوير القدرات البرمجية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E20E455-08BA-4CBD-A52D-E963191E5995}"/>
              </a:ext>
            </a:extLst>
          </p:cNvPr>
          <p:cNvSpPr txBox="1">
            <a:spLocks/>
          </p:cNvSpPr>
          <p:nvPr/>
        </p:nvSpPr>
        <p:spPr>
          <a:xfrm>
            <a:off x="3708821" y="1992849"/>
            <a:ext cx="7944080" cy="313441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مفهوم المسافة والسرعة والزمن .</a:t>
            </a: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البعد بين نقطتين </a:t>
            </a:r>
          </a:p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تمكن الطالب في المثلثات(  قائمه الزاوية والارتفاع في مثلث متساوية الساقين )</a:t>
            </a:r>
          </a:p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مجموع ضلعين في المثلث اكبر من الضلع الثالث </a:t>
            </a:r>
          </a:p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معرفه مصطلحات رياضيه ( ارتفاع ، متوسط ، طول قطعه )</a:t>
            </a:r>
          </a:p>
          <a:p>
            <a:pPr algn="r" rtl="1"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الرسم البياني وكل ما يتعلق به من تعامد وموازاه وتحديد احداثيات 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FD02AB8-4A8C-4779-AC54-E1502F78B129}"/>
              </a:ext>
            </a:extLst>
          </p:cNvPr>
          <p:cNvSpPr txBox="1">
            <a:spLocks/>
          </p:cNvSpPr>
          <p:nvPr/>
        </p:nvSpPr>
        <p:spPr>
          <a:xfrm>
            <a:off x="8975527" y="1267961"/>
            <a:ext cx="2677374" cy="72347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ar-SA" sz="32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المعلومات الرياضية </a:t>
            </a:r>
            <a:endParaRPr lang="en-US" sz="3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xmlns="" id="{C5A9445F-857F-44F2-A523-2F609A8AF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89198" y="3415059"/>
            <a:ext cx="3157685" cy="315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41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DAA1E4AD-2F1E-46CC-8CD0-DC85E252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98" y="54436"/>
            <a:ext cx="10971373" cy="1023894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الحاجة للمعلومات الرياضية ومساهمتها في تطوير القدرات البرمجية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16620FCB-36C9-48EB-8C05-14D72D3C723A}"/>
              </a:ext>
            </a:extLst>
          </p:cNvPr>
          <p:cNvSpPr txBox="1">
            <a:spLocks/>
          </p:cNvSpPr>
          <p:nvPr/>
        </p:nvSpPr>
        <p:spPr>
          <a:xfrm>
            <a:off x="995717" y="2022775"/>
            <a:ext cx="10598255" cy="45025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الوقت المناسب لظهور الكائنات 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يساهم في ادراك مفهوم بث رسالة بين الكائنات ( أي عندما ينتهي الكائن من عمله يقوم ببث رساله لكائنات أخرى بالتحرك ، مثل : القلم بعد الانتهاء من الرسم يبث رساله الى الكائنات بالتحرك).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رسم مسار الكائنات 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يساهم في ادراك مفهوم القلم في سكراتش والعمليات المبنية علية كما ويساعد في فهم العمليات الحسابية واستخداماتها في بيئة سكراتش ، فعندما يتم الرسم يقوم الطالب باستخدام القلم لبناء المسار وتساعد العمليات الحسابية بإيجاد احداثيات النقاط 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استقبال القيم من المستخدم 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يساهم في تعزيز مفهوم السؤال وانتظار الإجابة ، في البرنامج تم استقبال طول </a:t>
            </a:r>
            <a:r>
              <a:rPr lang="ar-SA" sz="2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القطعه</a:t>
            </a: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والارتفاع عده مرات والهدف بناء ادعاءات رياضية تعتمد على قياسات متعددة 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المتغيرات :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ساهم في حفظ البيانات في </a:t>
            </a:r>
            <a:r>
              <a:rPr lang="ar-SA" sz="2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بيئه</a:t>
            </a: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سكراتش ، فتم حفظ الاحداثيات لوضع الكائنات في المكان المناسب وعمل حسابات .</a:t>
            </a: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ar-SA" sz="2200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7C4FB65-7078-46B6-BE19-2902AD17E2BA}"/>
              </a:ext>
            </a:extLst>
          </p:cNvPr>
          <p:cNvSpPr txBox="1">
            <a:spLocks/>
          </p:cNvSpPr>
          <p:nvPr/>
        </p:nvSpPr>
        <p:spPr>
          <a:xfrm>
            <a:off x="7116397" y="1268760"/>
            <a:ext cx="4477574" cy="72347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ar-SA" sz="32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المساهمة في تطوير القدرات البرمجية</a:t>
            </a:r>
            <a:endParaRPr lang="en-US" sz="3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2" descr="ÙØªÙØ¬Ø© Ø¨Ø­Ø« Ø§ÙØµÙØ± Ø¹Ù âªscratch mathâ¬â">
            <a:extLst>
              <a:ext uri="{FF2B5EF4-FFF2-40B4-BE49-F238E27FC236}">
                <a16:creationId xmlns:a16="http://schemas.microsoft.com/office/drawing/2014/main" xmlns="" id="{CC0FD0C2-6B12-4A5C-A951-19220382E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2275">
            <a:off x="632387" y="5054535"/>
            <a:ext cx="1525649" cy="114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82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DAA1E4AD-2F1E-46CC-8CD0-DC85E252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98" y="54436"/>
            <a:ext cx="10971373" cy="1023894"/>
          </a:xfrm>
          <a:noFill/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الحاجة للمعلومات الرياضية ومساهمتها في تطوير القدرات البرمجية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16620FCB-36C9-48EB-8C05-14D72D3C723A}"/>
              </a:ext>
            </a:extLst>
          </p:cNvPr>
          <p:cNvSpPr txBox="1">
            <a:spLocks/>
          </p:cNvSpPr>
          <p:nvPr/>
        </p:nvSpPr>
        <p:spPr>
          <a:xfrm>
            <a:off x="995717" y="2022775"/>
            <a:ext cx="10598255" cy="45025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الاختفاء والظهور 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يساهم في ترتيب الاحداث للكائنات ، فكل كائن في البرنامج يقوم بالظهور عند القيام بعمله ويقوم بالاختفاء بعد الانتهاء من عمله 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التحرك</a:t>
            </a: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تقوم الكائنات بالتنقل في وقت محدد (انزلاق ) تقوم بمساهمه لبنات </a:t>
            </a:r>
            <a:r>
              <a:rPr lang="ar-SA" sz="2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الحركه</a:t>
            </a:r>
            <a:r>
              <a:rPr lang="ar-SA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وتبين للطالب والمستخدم كيفية تحرك الكائنات وكيفية حركه الكائنات لبناء ادعاءات مختلفة .</a:t>
            </a: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ü"/>
            </a:pPr>
            <a:endParaRPr lang="ar-SA" sz="2200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Clr>
                <a:schemeClr val="tx1"/>
              </a:buClr>
              <a:buNone/>
            </a:pPr>
            <a:endParaRPr lang="ar-SA" sz="2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7C4FB65-7078-46B6-BE19-2902AD17E2BA}"/>
              </a:ext>
            </a:extLst>
          </p:cNvPr>
          <p:cNvSpPr txBox="1">
            <a:spLocks/>
          </p:cNvSpPr>
          <p:nvPr/>
        </p:nvSpPr>
        <p:spPr>
          <a:xfrm>
            <a:off x="7116397" y="1268760"/>
            <a:ext cx="4477574" cy="72347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ar-SA" sz="32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المساهمة في تطوير القدرات البرمجية</a:t>
            </a:r>
            <a:endParaRPr lang="en-US" sz="3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2" descr="ÙØªÙØ¬Ø© Ø¨Ø­Ø« Ø§ÙØµÙØ± Ø¹Ù âªscratch mathâ¬â">
            <a:extLst>
              <a:ext uri="{FF2B5EF4-FFF2-40B4-BE49-F238E27FC236}">
                <a16:creationId xmlns:a16="http://schemas.microsoft.com/office/drawing/2014/main" xmlns="" id="{CC0FD0C2-6B12-4A5C-A951-19220382E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2275">
            <a:off x="2194190" y="4359098"/>
            <a:ext cx="2125902" cy="159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67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xmlns="" id="{27938030-19F1-4F0B-AC70-231A5AEEC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093" y="1851678"/>
            <a:ext cx="11102309" cy="4263527"/>
          </a:xfrm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Traditional Arabic" panose="02010000000000000000" pitchFamily="2" charset="-78"/>
              </a:rPr>
              <a:t>م</a:t>
            </a: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ن اجل حل القضية علينا اتباع 6 مراحل :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يجب ان نقوم بتحديد المعطيات المعروفة والمعطيات الناقصة.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يجب ان نمثّل القضية على ورقة خارجية، حيث أننا من خلال التمثيل نقوم بفهم القضية بشكلٍ افضل.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يجب أن نقوم بتجزئة عمل القضية أي بمعنى ترتيب خطوات العمل.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يجب علينا ان نقوم بترتيب خطوات العمل، أي الخطوات اللازمة للتمكن من الوصول الى الهدف المنشود.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خلال العمل، يتم تقييم المراحل التي قمنا باتباعها من 1-4، والتحسين ان لزم الامر.</a:t>
            </a:r>
          </a:p>
          <a:p>
            <a:pPr marL="514350" indent="-514350" algn="r" rtl="1">
              <a:buClr>
                <a:schemeClr val="tx1"/>
              </a:buClr>
              <a:buAutoNum type="arabicPeriod"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يجب مراقبة العمل في كل مرحلة من المراحل السابقة التي ذكرت من 1- 5.</a:t>
            </a:r>
            <a:endParaRPr lang="en-US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Clr>
                <a:schemeClr val="accent1">
                  <a:lumMod val="50000"/>
                </a:schemeClr>
              </a:buClr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سنفصّل في الشرائح القادمة حل كل مرحلة من المراحل الستة التي ذكرت</a:t>
            </a:r>
          </a:p>
          <a:p>
            <a:pPr marL="0" indent="0" algn="ctr" rtl="1">
              <a:buClr>
                <a:schemeClr val="accent1">
                  <a:lumMod val="50000"/>
                </a:schemeClr>
              </a:buClr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hlinkClick r:id="rId2"/>
              </a:rPr>
              <a:t>رابط أسئلة الميتا معرفة</a:t>
            </a:r>
            <a:endParaRPr lang="ar-SA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xmlns="" id="{1E814C52-8995-44DE-8298-7B9EFCD7AF20}"/>
              </a:ext>
            </a:extLst>
          </p:cNvPr>
          <p:cNvSpPr txBox="1">
            <a:spLocks/>
          </p:cNvSpPr>
          <p:nvPr/>
        </p:nvSpPr>
        <p:spPr>
          <a:xfrm>
            <a:off x="467093" y="875302"/>
            <a:ext cx="11102309" cy="976376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عزيزي، سنضع بين يديك مسار حل القضية الرياضية "الجمع العمودي" والتي ستُعرض على الطلاب حسب مراحل أي مهارات الميتا معرفة.</a:t>
            </a:r>
            <a:endParaRPr lang="en-US" sz="2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58F3F29-F991-450B-9C56-B149674185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7619">
            <a:off x="914406" y="4682214"/>
            <a:ext cx="1093233" cy="131684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xmlns="" id="{A74CD127-C27D-404A-8FD8-64014B67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98" y="54436"/>
            <a:ext cx="10971373" cy="1023894"/>
          </a:xfrm>
        </p:spPr>
        <p:txBody>
          <a:bodyPr>
            <a:noAutofit/>
          </a:bodyPr>
          <a:lstStyle/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312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xmlns="" id="{6BF8F124-FC56-4F02-893F-7F527630F592}"/>
              </a:ext>
            </a:extLst>
          </p:cNvPr>
          <p:cNvSpPr txBox="1">
            <a:spLocks/>
          </p:cNvSpPr>
          <p:nvPr/>
        </p:nvSpPr>
        <p:spPr>
          <a:xfrm>
            <a:off x="1330393" y="2581412"/>
            <a:ext cx="10238213" cy="239132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endParaRPr lang="ar-SA" sz="1100" b="1" dirty="0">
              <a:solidFill>
                <a:schemeClr val="tx2">
                  <a:lumMod val="50000"/>
                </a:schemeClr>
              </a:solidFill>
              <a:latin typeface="Sakkal Majalla" panose="02000000000000000000" pitchFamily="2" charset="-78"/>
              <a:cs typeface="Traditional Arabic" panose="02010000000000000000" pitchFamily="2" charset="-78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في</a:t>
            </a:r>
            <a:r>
              <a:rPr lang="en-US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البداية</a:t>
            </a:r>
            <a:r>
              <a:rPr lang="en-US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قمنا</a:t>
            </a:r>
            <a:r>
              <a:rPr lang="en-US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بعرض القضية وتشغيلها امام الطلاب بدون فتح البرمجية من ناحية اللبنات ، ليقوم الطالب ببناء المفاهيم الرئيسية </a:t>
            </a: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بعد ذلك نطرح على التلميذ الأسئلة الموجودة في مرحلة الترميز-</a:t>
            </a:r>
            <a:r>
              <a:rPr lang="ar-SA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البدء بتحديد معطيات القضية </a:t>
            </a: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.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 rtl="1">
              <a:buClr>
                <a:schemeClr val="accent1">
                  <a:lumMod val="50000"/>
                </a:schemeClr>
              </a:buClr>
              <a:buFont typeface="The Hand Extrablack" panose="03070A02030502020204" pitchFamily="66" charset="0"/>
              <a:buNone/>
            </a:pPr>
            <a:r>
              <a:rPr lang="ar-SA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7B6422B3-610B-4ED1-BBD1-C70C730B048A}"/>
              </a:ext>
            </a:extLst>
          </p:cNvPr>
          <p:cNvSpPr txBox="1">
            <a:spLocks/>
          </p:cNvSpPr>
          <p:nvPr/>
        </p:nvSpPr>
        <p:spPr>
          <a:xfrm>
            <a:off x="8611341" y="2020404"/>
            <a:ext cx="2957266" cy="54432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ea typeface="+mj-ea"/>
                <a:cs typeface="AGA Dimnah Regular" pitchFamily="2" charset="-78"/>
              </a:rPr>
              <a:t>التمهيد لمرحلة الترميز</a:t>
            </a:r>
            <a:endParaRPr lang="en-US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ea typeface="+mj-ea"/>
              <a:cs typeface="AGA Dimnah Regular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A4DDBF2-0DAD-489F-93E0-F46EA4763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7619">
            <a:off x="1125053" y="5137542"/>
            <a:ext cx="1093233" cy="131684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8B5AE497-8BFE-4284-8214-FFAD1AB0637E}"/>
              </a:ext>
            </a:extLst>
          </p:cNvPr>
          <p:cNvSpPr txBox="1">
            <a:spLocks/>
          </p:cNvSpPr>
          <p:nvPr/>
        </p:nvSpPr>
        <p:spPr>
          <a:xfrm>
            <a:off x="610313" y="374032"/>
            <a:ext cx="10971373" cy="10238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مسار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B78A204-D1EF-46ED-B8EC-17D4980C54E8}"/>
              </a:ext>
            </a:extLst>
          </p:cNvPr>
          <p:cNvSpPr/>
          <p:nvPr/>
        </p:nvSpPr>
        <p:spPr>
          <a:xfrm>
            <a:off x="5192249" y="4449602"/>
            <a:ext cx="2097049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algn="ctr">
              <a:buClr>
                <a:schemeClr val="accent1">
                  <a:lumMod val="50000"/>
                </a:schemeClr>
              </a:buClr>
            </a:pPr>
            <a:r>
              <a:rPr lang="ar-SA" sz="2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hlinkClick r:id="rId3"/>
              </a:rPr>
              <a:t>رابط أسئلة الميتا معرفة</a:t>
            </a:r>
            <a:endParaRPr lang="ar-SA" sz="2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040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9675FB-4C31-4792-BC88-6FE8F758296B}"/>
              </a:ext>
            </a:extLst>
          </p:cNvPr>
          <p:cNvSpPr txBox="1">
            <a:spLocks/>
          </p:cNvSpPr>
          <p:nvPr/>
        </p:nvSpPr>
        <p:spPr>
          <a:xfrm>
            <a:off x="622598" y="54436"/>
            <a:ext cx="10971373" cy="1023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cs typeface="AGA Dimnah Regular" pitchFamily="2" charset="-78"/>
              </a:rPr>
              <a:t>مهارات الميتا معرفة</a:t>
            </a:r>
            <a:endParaRPr lang="en-US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3317B871-473D-4327-8DE5-94639A2DB2B3}"/>
              </a:ext>
            </a:extLst>
          </p:cNvPr>
          <p:cNvSpPr txBox="1">
            <a:spLocks/>
          </p:cNvSpPr>
          <p:nvPr/>
        </p:nvSpPr>
        <p:spPr>
          <a:xfrm>
            <a:off x="8407152" y="1412776"/>
            <a:ext cx="2728615" cy="73586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dhabi" panose="01000000000000000000" pitchFamily="2" charset="-78"/>
                <a:cs typeface="AGA Dimnah Regular" pitchFamily="2" charset="-78"/>
              </a:rPr>
              <a:t>مرحلة الترميز</a:t>
            </a:r>
            <a:endParaRPr lang="en-US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dhabi" panose="01000000000000000000" pitchFamily="2" charset="-78"/>
              <a:cs typeface="AGA Dimnah Regular" pitchFamily="2" charset="-7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3AAE5CE5-7E26-4980-9E67-FBE3A01FB78A}"/>
              </a:ext>
            </a:extLst>
          </p:cNvPr>
          <p:cNvSpPr txBox="1">
            <a:spLocks/>
          </p:cNvSpPr>
          <p:nvPr/>
        </p:nvSpPr>
        <p:spPr>
          <a:xfrm>
            <a:off x="1401803" y="2148638"/>
            <a:ext cx="9733964" cy="363358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r" defTabSz="914400" rtl="1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r" defTabSz="914400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المعطيات المعروفة:</a:t>
            </a:r>
            <a:endParaRPr lang="en-GB" sz="2200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2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طول القطعة</a:t>
            </a:r>
          </a:p>
          <a:p>
            <a:pPr lvl="2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ارتفاع النقطة العمودية فوق القطعة </a:t>
            </a:r>
          </a:p>
          <a:p>
            <a:pPr lvl="2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نقطة البداية (0,0)</a:t>
            </a:r>
          </a:p>
          <a:p>
            <a:pPr lvl="2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الكائنات ومسارتها </a:t>
            </a:r>
            <a:endParaRPr lang="en-GB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ar-SA" sz="22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المعطيات الناقصة:</a:t>
            </a:r>
          </a:p>
          <a:p>
            <a:pPr lvl="1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قيمة طول القطعة </a:t>
            </a:r>
          </a:p>
          <a:p>
            <a:pPr lvl="1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قيمة ارتفاع النقطة العمودية فوق منتصف القطعة</a:t>
            </a:r>
          </a:p>
          <a:p>
            <a:pPr lvl="1">
              <a:buClr>
                <a:schemeClr val="tx1"/>
              </a:buClr>
            </a:pPr>
            <a:r>
              <a:rPr lang="ar-SA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العمليات التي تم استخدامها . </a:t>
            </a:r>
          </a:p>
          <a:p>
            <a:pPr marL="1188720" lvl="4" indent="0">
              <a:buClr>
                <a:schemeClr val="accent1">
                  <a:lumMod val="50000"/>
                </a:schemeClr>
              </a:buClr>
              <a:buNone/>
            </a:pPr>
            <a:endParaRPr lang="en-US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6" descr="A group of people talking&#10;&#10;Description automatically generated with low confidence">
            <a:extLst>
              <a:ext uri="{FF2B5EF4-FFF2-40B4-BE49-F238E27FC236}">
                <a16:creationId xmlns:a16="http://schemas.microsoft.com/office/drawing/2014/main" xmlns="" id="{839A8B9E-048B-444C-A705-17CBB6FC08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516383" y="2730276"/>
            <a:ext cx="3286438" cy="247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09305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1294</Words>
  <Application>Microsoft Office PowerPoint</Application>
  <PresentationFormat>مخصص</PresentationFormat>
  <Paragraphs>123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BlobVTI</vt:lpstr>
      <vt:lpstr>حل قضيه-4-  الميتا معرفة </vt:lpstr>
      <vt:lpstr>قضية الميتا معرفة الرياضية البرمجية :</vt:lpstr>
      <vt:lpstr>استخدام بيئة سكراتش واستدعائها لمسار الميتا معرفة</vt:lpstr>
      <vt:lpstr>عرض تقديمي في PowerPoint</vt:lpstr>
      <vt:lpstr>الحاجة للمعلومات الرياضية ومساهمتها في تطوير القدرات البرمجية</vt:lpstr>
      <vt:lpstr>الحاجة للمعلومات الرياضية ومساهمتها في تطوير القدرات البرمجية</vt:lpstr>
      <vt:lpstr>مسار الميتا معرفة</vt:lpstr>
      <vt:lpstr>عرض تقديمي في PowerPoint</vt:lpstr>
      <vt:lpstr>عرض تقديمي في PowerPoint</vt:lpstr>
      <vt:lpstr>عرض تقديمي في PowerPoint</vt:lpstr>
      <vt:lpstr>مهارات الميتا معرفة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حل قضيه-4-  الميتا معرفة</dc:title>
  <dc:creator>tasnem ganem</dc:creator>
  <cp:lastModifiedBy>lamees abo foul</cp:lastModifiedBy>
  <cp:revision>26</cp:revision>
  <dcterms:created xsi:type="dcterms:W3CDTF">2021-06-04T01:57:03Z</dcterms:created>
  <dcterms:modified xsi:type="dcterms:W3CDTF">2021-06-07T19:44:45Z</dcterms:modified>
</cp:coreProperties>
</file>